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439" r:id="rId3"/>
    <p:sldId id="440" r:id="rId4"/>
    <p:sldId id="306" r:id="rId5"/>
    <p:sldId id="308" r:id="rId6"/>
    <p:sldId id="309" r:id="rId7"/>
    <p:sldId id="311" r:id="rId8"/>
    <p:sldId id="312" r:id="rId9"/>
    <p:sldId id="441" r:id="rId10"/>
    <p:sldId id="314" r:id="rId11"/>
    <p:sldId id="317" r:id="rId12"/>
    <p:sldId id="404" r:id="rId13"/>
    <p:sldId id="319" r:id="rId14"/>
    <p:sldId id="396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318" r:id="rId25"/>
    <p:sldId id="421" r:id="rId26"/>
    <p:sldId id="424" r:id="rId27"/>
    <p:sldId id="422" r:id="rId28"/>
    <p:sldId id="423" r:id="rId29"/>
    <p:sldId id="425" r:id="rId30"/>
    <p:sldId id="426" r:id="rId31"/>
    <p:sldId id="427" r:id="rId32"/>
    <p:sldId id="370" r:id="rId33"/>
    <p:sldId id="420" r:id="rId34"/>
    <p:sldId id="407" r:id="rId35"/>
    <p:sldId id="408" r:id="rId36"/>
    <p:sldId id="438" r:id="rId37"/>
    <p:sldId id="428" r:id="rId38"/>
    <p:sldId id="343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32" r:id="rId47"/>
    <p:sldId id="334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344" r:id="rId57"/>
    <p:sldId id="374" r:id="rId58"/>
    <p:sldId id="378" r:id="rId59"/>
    <p:sldId id="377" r:id="rId60"/>
    <p:sldId id="382" r:id="rId61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source vertex 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source vertex 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endParaRPr lang="en-GB" dirty="0"/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F &gt; (Distance of D ) + (Weight of D to F) i.e. Infinity &gt; 7 + 2 </a:t>
            </a:r>
          </a:p>
          <a:p>
            <a:r>
              <a:rPr lang="en-GB" dirty="0" err="1"/>
              <a:t>Dist</a:t>
            </a:r>
            <a:r>
              <a:rPr lang="en-GB" dirty="0"/>
              <a:t>[F] = 9</a:t>
            </a:r>
          </a:p>
          <a:p>
            <a:r>
              <a:rPr lang="en-GB" dirty="0"/>
              <a:t>Current Distance of E &gt; (Distance of C ) + (Weight of C to E) i.e. Infinity &gt; 6 + 1 </a:t>
            </a:r>
          </a:p>
          <a:p>
            <a:r>
              <a:rPr lang="en-GB" dirty="0" err="1"/>
              <a:t>Dist</a:t>
            </a:r>
            <a:r>
              <a:rPr lang="en-GB" dirty="0"/>
              <a:t>[E] = 7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D &gt; (Distance of E) + (Weight of E to D) i.e. 7 &gt; 7 + (-1) </a:t>
            </a:r>
          </a:p>
          <a:p>
            <a:r>
              <a:rPr lang="en-GB" dirty="0" err="1"/>
              <a:t>Dist</a:t>
            </a:r>
            <a:r>
              <a:rPr lang="en-GB" dirty="0"/>
              <a:t>[D] = 6</a:t>
            </a:r>
          </a:p>
          <a:p>
            <a:r>
              <a:rPr lang="en-GB" dirty="0"/>
              <a:t>Current Distance of E &gt; (Distance of F ) + (Weight of F to E) i.e. 7 &gt; 9 + (-3) </a:t>
            </a:r>
          </a:p>
          <a:p>
            <a:r>
              <a:rPr lang="en-GB" dirty="0" err="1"/>
              <a:t>Dist</a:t>
            </a:r>
            <a:r>
              <a:rPr lang="en-GB" dirty="0"/>
              <a:t>[E] = 6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F &gt; (Distance of D) + (Weight of D to F) i.e. 9 &gt; 6 + 2 </a:t>
            </a:r>
          </a:p>
          <a:p>
            <a:r>
              <a:rPr lang="en-GB" dirty="0" err="1"/>
              <a:t>Dist</a:t>
            </a:r>
            <a:r>
              <a:rPr lang="en-GB" dirty="0"/>
              <a:t>[F] = 8</a:t>
            </a:r>
          </a:p>
          <a:p>
            <a:r>
              <a:rPr lang="en-GB" dirty="0"/>
              <a:t>Current Distance of D &gt; (Distance of E ) + (Weight of E to D) i.e. 6 &gt; 6 + (-1) </a:t>
            </a:r>
          </a:p>
          <a:p>
            <a:r>
              <a:rPr lang="en-GB" dirty="0" err="1"/>
              <a:t>Dist</a:t>
            </a:r>
            <a:r>
              <a:rPr lang="en-GB" dirty="0"/>
              <a:t>[D] = 5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E &gt; (Distance of F) + (Weight of F to E) i.e. 6 &gt; 8 + (-3) </a:t>
            </a:r>
          </a:p>
          <a:p>
            <a:r>
              <a:rPr lang="en-GB" dirty="0" err="1"/>
              <a:t>Dist</a:t>
            </a:r>
            <a:r>
              <a:rPr lang="en-GB" dirty="0"/>
              <a:t>[E]=5</a:t>
            </a:r>
          </a:p>
          <a:p>
            <a:r>
              <a:rPr lang="en-GB" dirty="0"/>
              <a:t>Current Distance of F &gt; (Distance of D ) + (Weight of D to F) i.e. 8 &gt; 5 + 2 </a:t>
            </a:r>
          </a:p>
          <a:p>
            <a:r>
              <a:rPr lang="en-GB" dirty="0" err="1"/>
              <a:t>Dist</a:t>
            </a:r>
            <a:r>
              <a:rPr lang="en-GB" dirty="0"/>
              <a:t>[F]=7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ustomXml" Target="../ink/ink3.xml"/><Relationship Id="rId4" Type="http://schemas.openxmlformats.org/officeDocument/2006/relationships/tags" Target="../tags/tag5.xml"/><Relationship Id="rId9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024616"/>
            <a:ext cx="83379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20645" y="3128806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571999" y="5696181"/>
            <a:ext cx="453127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</a:t>
            </a: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Extract the </a:t>
            </a:r>
            <a:r>
              <a:rPr lang="en-GB" dirty="0">
                <a:solidFill>
                  <a:srgbClr val="FF0000"/>
                </a:solidFill>
              </a:rPr>
              <a:t>unvisited node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smallest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neighboring</a:t>
            </a:r>
            <a:r>
              <a:rPr lang="en-GB" dirty="0"/>
              <a:t> node,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relaxation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</a:t>
            </a:r>
            <a:r>
              <a:rPr lang="en-GB" dirty="0">
                <a:solidFill>
                  <a:srgbClr val="C00000"/>
                </a:solidFill>
              </a:rPr>
              <a:t>Topological Sort </a:t>
            </a:r>
            <a:r>
              <a:rPr lang="en-GB" dirty="0"/>
              <a:t>for Edge-weighted DAG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conclude with the Floyd </a:t>
            </a:r>
            <a:r>
              <a:rPr lang="en-US" dirty="0" err="1"/>
              <a:t>Warshall</a:t>
            </a:r>
            <a:r>
              <a:rPr lang="en-US" dirty="0"/>
              <a:t> Algorithm for all-pairs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752601" y="5002666"/>
            <a:ext cx="59980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p:sp>
        <p:nvSpPr>
          <p:cNvPr id="4" name="SMARTInkShape-151">
            <a:extLst>
              <a:ext uri="{FF2B5EF4-FFF2-40B4-BE49-F238E27FC236}">
                <a16:creationId xmlns:a16="http://schemas.microsoft.com/office/drawing/2014/main" id="{808AA4E6-5A1B-42EB-A158-C014E8376A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1851" y="5036344"/>
            <a:ext cx="1607345" cy="89298"/>
          </a:xfrm>
          <a:custGeom>
            <a:avLst/>
            <a:gdLst/>
            <a:ahLst/>
            <a:cxnLst/>
            <a:rect l="0" t="0" r="0" b="0"/>
            <a:pathLst>
              <a:path w="1607345" h="89298">
                <a:moveTo>
                  <a:pt x="0" y="89297"/>
                </a:moveTo>
                <a:lnTo>
                  <a:pt x="0" y="89297"/>
                </a:lnTo>
                <a:lnTo>
                  <a:pt x="4740" y="84556"/>
                </a:lnTo>
                <a:lnTo>
                  <a:pt x="9714" y="82229"/>
                </a:lnTo>
                <a:lnTo>
                  <a:pt x="23916" y="79620"/>
                </a:lnTo>
                <a:lnTo>
                  <a:pt x="33766" y="74302"/>
                </a:lnTo>
                <a:lnTo>
                  <a:pt x="47818" y="71294"/>
                </a:lnTo>
                <a:lnTo>
                  <a:pt x="59699" y="65551"/>
                </a:lnTo>
                <a:lnTo>
                  <a:pt x="98687" y="56638"/>
                </a:lnTo>
                <a:lnTo>
                  <a:pt x="141846" y="53846"/>
                </a:lnTo>
                <a:lnTo>
                  <a:pt x="185486" y="53579"/>
                </a:lnTo>
                <a:lnTo>
                  <a:pt x="226156" y="53578"/>
                </a:lnTo>
                <a:lnTo>
                  <a:pt x="267111" y="53578"/>
                </a:lnTo>
                <a:lnTo>
                  <a:pt x="305440" y="53578"/>
                </a:lnTo>
                <a:lnTo>
                  <a:pt x="342627" y="53578"/>
                </a:lnTo>
                <a:lnTo>
                  <a:pt x="385511" y="53578"/>
                </a:lnTo>
                <a:lnTo>
                  <a:pt x="422424" y="53578"/>
                </a:lnTo>
                <a:lnTo>
                  <a:pt x="466480" y="53578"/>
                </a:lnTo>
                <a:lnTo>
                  <a:pt x="502800" y="53578"/>
                </a:lnTo>
                <a:lnTo>
                  <a:pt x="539335" y="53578"/>
                </a:lnTo>
                <a:lnTo>
                  <a:pt x="583300" y="53578"/>
                </a:lnTo>
                <a:lnTo>
                  <a:pt x="626196" y="53578"/>
                </a:lnTo>
                <a:lnTo>
                  <a:pt x="669176" y="53578"/>
                </a:lnTo>
                <a:lnTo>
                  <a:pt x="709563" y="53578"/>
                </a:lnTo>
                <a:lnTo>
                  <a:pt x="746718" y="53578"/>
                </a:lnTo>
                <a:lnTo>
                  <a:pt x="789875" y="56223"/>
                </a:lnTo>
                <a:lnTo>
                  <a:pt x="829500" y="61266"/>
                </a:lnTo>
                <a:lnTo>
                  <a:pt x="866446" y="66880"/>
                </a:lnTo>
                <a:lnTo>
                  <a:pt x="904965" y="70537"/>
                </a:lnTo>
                <a:lnTo>
                  <a:pt x="943267" y="70178"/>
                </a:lnTo>
                <a:lnTo>
                  <a:pt x="983058" y="65221"/>
                </a:lnTo>
                <a:lnTo>
                  <a:pt x="1023726" y="63044"/>
                </a:lnTo>
                <a:lnTo>
                  <a:pt x="1064429" y="62613"/>
                </a:lnTo>
                <a:lnTo>
                  <a:pt x="1099435" y="62539"/>
                </a:lnTo>
                <a:lnTo>
                  <a:pt x="1136306" y="62513"/>
                </a:lnTo>
                <a:lnTo>
                  <a:pt x="1177103" y="62508"/>
                </a:lnTo>
                <a:lnTo>
                  <a:pt x="1218858" y="62508"/>
                </a:lnTo>
                <a:lnTo>
                  <a:pt x="1254043" y="62508"/>
                </a:lnTo>
                <a:lnTo>
                  <a:pt x="1289783" y="61515"/>
                </a:lnTo>
                <a:lnTo>
                  <a:pt x="1322090" y="56370"/>
                </a:lnTo>
                <a:lnTo>
                  <a:pt x="1359223" y="54406"/>
                </a:lnTo>
                <a:lnTo>
                  <a:pt x="1402409" y="48946"/>
                </a:lnTo>
                <a:lnTo>
                  <a:pt x="1439752" y="44505"/>
                </a:lnTo>
                <a:lnTo>
                  <a:pt x="1476769" y="38762"/>
                </a:lnTo>
                <a:lnTo>
                  <a:pt x="1514303" y="33674"/>
                </a:lnTo>
                <a:lnTo>
                  <a:pt x="1537443" y="28829"/>
                </a:lnTo>
                <a:lnTo>
                  <a:pt x="1571929" y="22451"/>
                </a:lnTo>
                <a:lnTo>
                  <a:pt x="1581682" y="17255"/>
                </a:lnTo>
                <a:lnTo>
                  <a:pt x="1584283" y="14479"/>
                </a:lnTo>
                <a:lnTo>
                  <a:pt x="1592465" y="11396"/>
                </a:lnTo>
                <a:lnTo>
                  <a:pt x="1607321" y="8933"/>
                </a:lnTo>
                <a:lnTo>
                  <a:pt x="1607344" y="0"/>
                </a:lnTo>
                <a:lnTo>
                  <a:pt x="1598414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ARTInkShape-152">
            <a:extLst>
              <a:ext uri="{FF2B5EF4-FFF2-40B4-BE49-F238E27FC236}">
                <a16:creationId xmlns:a16="http://schemas.microsoft.com/office/drawing/2014/main" id="{7BEB87A7-2EFF-40F8-B331-936ABBD9BA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212" y="6116836"/>
            <a:ext cx="1562687" cy="142876"/>
          </a:xfrm>
          <a:custGeom>
            <a:avLst/>
            <a:gdLst/>
            <a:ahLst/>
            <a:cxnLst/>
            <a:rect l="0" t="0" r="0" b="0"/>
            <a:pathLst>
              <a:path w="1562687" h="142876">
                <a:moveTo>
                  <a:pt x="8920" y="62507"/>
                </a:moveTo>
                <a:lnTo>
                  <a:pt x="8920" y="62507"/>
                </a:lnTo>
                <a:lnTo>
                  <a:pt x="0" y="62507"/>
                </a:lnTo>
                <a:lnTo>
                  <a:pt x="40936" y="63500"/>
                </a:lnTo>
                <a:lnTo>
                  <a:pt x="81046" y="74936"/>
                </a:lnTo>
                <a:lnTo>
                  <a:pt x="123341" y="80285"/>
                </a:lnTo>
                <a:lnTo>
                  <a:pt x="164623" y="87223"/>
                </a:lnTo>
                <a:lnTo>
                  <a:pt x="204895" y="95160"/>
                </a:lnTo>
                <a:lnTo>
                  <a:pt x="247141" y="102563"/>
                </a:lnTo>
                <a:lnTo>
                  <a:pt x="289869" y="109197"/>
                </a:lnTo>
                <a:lnTo>
                  <a:pt x="333542" y="116171"/>
                </a:lnTo>
                <a:lnTo>
                  <a:pt x="370956" y="122974"/>
                </a:lnTo>
                <a:lnTo>
                  <a:pt x="412265" y="124612"/>
                </a:lnTo>
                <a:lnTo>
                  <a:pt x="449786" y="124936"/>
                </a:lnTo>
                <a:lnTo>
                  <a:pt x="493946" y="127646"/>
                </a:lnTo>
                <a:lnTo>
                  <a:pt x="532140" y="132700"/>
                </a:lnTo>
                <a:lnTo>
                  <a:pt x="571766" y="133700"/>
                </a:lnTo>
                <a:lnTo>
                  <a:pt x="611489" y="136542"/>
                </a:lnTo>
                <a:lnTo>
                  <a:pt x="640558" y="140998"/>
                </a:lnTo>
                <a:lnTo>
                  <a:pt x="675300" y="142318"/>
                </a:lnTo>
                <a:lnTo>
                  <a:pt x="709735" y="142709"/>
                </a:lnTo>
                <a:lnTo>
                  <a:pt x="751595" y="142842"/>
                </a:lnTo>
                <a:lnTo>
                  <a:pt x="786802" y="142865"/>
                </a:lnTo>
                <a:lnTo>
                  <a:pt x="824732" y="142873"/>
                </a:lnTo>
                <a:lnTo>
                  <a:pt x="868972" y="142875"/>
                </a:lnTo>
                <a:lnTo>
                  <a:pt x="911924" y="138135"/>
                </a:lnTo>
                <a:lnTo>
                  <a:pt x="949770" y="134773"/>
                </a:lnTo>
                <a:lnTo>
                  <a:pt x="993992" y="134108"/>
                </a:lnTo>
                <a:lnTo>
                  <a:pt x="1032199" y="129237"/>
                </a:lnTo>
                <a:lnTo>
                  <a:pt x="1070835" y="124857"/>
                </a:lnTo>
                <a:lnTo>
                  <a:pt x="1107131" y="118112"/>
                </a:lnTo>
                <a:lnTo>
                  <a:pt x="1131373" y="114040"/>
                </a:lnTo>
                <a:lnTo>
                  <a:pt x="1169609" y="101925"/>
                </a:lnTo>
                <a:lnTo>
                  <a:pt x="1206848" y="93972"/>
                </a:lnTo>
                <a:lnTo>
                  <a:pt x="1246766" y="82019"/>
                </a:lnTo>
                <a:lnTo>
                  <a:pt x="1289242" y="70870"/>
                </a:lnTo>
                <a:lnTo>
                  <a:pt x="1333569" y="62617"/>
                </a:lnTo>
                <a:lnTo>
                  <a:pt x="1371062" y="53011"/>
                </a:lnTo>
                <a:lnTo>
                  <a:pt x="1407646" y="41560"/>
                </a:lnTo>
                <a:lnTo>
                  <a:pt x="1446953" y="29743"/>
                </a:lnTo>
                <a:lnTo>
                  <a:pt x="1489372" y="19620"/>
                </a:lnTo>
                <a:lnTo>
                  <a:pt x="1530981" y="9860"/>
                </a:lnTo>
                <a:lnTo>
                  <a:pt x="1542268" y="8213"/>
                </a:lnTo>
                <a:lnTo>
                  <a:pt x="1562684" y="0"/>
                </a:lnTo>
                <a:lnTo>
                  <a:pt x="1562686" y="8820"/>
                </a:lnTo>
                <a:lnTo>
                  <a:pt x="1535897" y="892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ARTInkShape-153">
            <a:extLst>
              <a:ext uri="{FF2B5EF4-FFF2-40B4-BE49-F238E27FC236}">
                <a16:creationId xmlns:a16="http://schemas.microsoft.com/office/drawing/2014/main" id="{4D94C0A6-2E44-4948-A6A6-C768563F4D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515" y="5429250"/>
            <a:ext cx="1293444" cy="80368"/>
          </a:xfrm>
          <a:custGeom>
            <a:avLst/>
            <a:gdLst/>
            <a:ahLst/>
            <a:cxnLst/>
            <a:rect l="0" t="0" r="0" b="0"/>
            <a:pathLst>
              <a:path w="1293444" h="80368">
                <a:moveTo>
                  <a:pt x="0" y="26789"/>
                </a:moveTo>
                <a:lnTo>
                  <a:pt x="0" y="26789"/>
                </a:lnTo>
                <a:lnTo>
                  <a:pt x="4740" y="31529"/>
                </a:lnTo>
                <a:lnTo>
                  <a:pt x="40165" y="44881"/>
                </a:lnTo>
                <a:lnTo>
                  <a:pt x="79481" y="56600"/>
                </a:lnTo>
                <a:lnTo>
                  <a:pt x="116375" y="60757"/>
                </a:lnTo>
                <a:lnTo>
                  <a:pt x="154876" y="68299"/>
                </a:lnTo>
                <a:lnTo>
                  <a:pt x="191190" y="71499"/>
                </a:lnTo>
                <a:lnTo>
                  <a:pt x="224660" y="77298"/>
                </a:lnTo>
                <a:lnTo>
                  <a:pt x="267980" y="79457"/>
                </a:lnTo>
                <a:lnTo>
                  <a:pt x="301983" y="80097"/>
                </a:lnTo>
                <a:lnTo>
                  <a:pt x="338736" y="80287"/>
                </a:lnTo>
                <a:lnTo>
                  <a:pt x="369823" y="80332"/>
                </a:lnTo>
                <a:lnTo>
                  <a:pt x="411313" y="80357"/>
                </a:lnTo>
                <a:lnTo>
                  <a:pt x="448741" y="80364"/>
                </a:lnTo>
                <a:lnTo>
                  <a:pt x="490808" y="80367"/>
                </a:lnTo>
                <a:lnTo>
                  <a:pt x="524661" y="80367"/>
                </a:lnTo>
                <a:lnTo>
                  <a:pt x="559826" y="79375"/>
                </a:lnTo>
                <a:lnTo>
                  <a:pt x="595382" y="74230"/>
                </a:lnTo>
                <a:lnTo>
                  <a:pt x="631052" y="72265"/>
                </a:lnTo>
                <a:lnTo>
                  <a:pt x="667748" y="71682"/>
                </a:lnTo>
                <a:lnTo>
                  <a:pt x="709600" y="71510"/>
                </a:lnTo>
                <a:lnTo>
                  <a:pt x="752428" y="70467"/>
                </a:lnTo>
                <a:lnTo>
                  <a:pt x="790693" y="65307"/>
                </a:lnTo>
                <a:lnTo>
                  <a:pt x="827167" y="63337"/>
                </a:lnTo>
                <a:lnTo>
                  <a:pt x="864101" y="62753"/>
                </a:lnTo>
                <a:lnTo>
                  <a:pt x="908006" y="61588"/>
                </a:lnTo>
                <a:lnTo>
                  <a:pt x="944632" y="57799"/>
                </a:lnTo>
                <a:lnTo>
                  <a:pt x="976123" y="55454"/>
                </a:lnTo>
                <a:lnTo>
                  <a:pt x="1013519" y="51487"/>
                </a:lnTo>
                <a:lnTo>
                  <a:pt x="1051388" y="44029"/>
                </a:lnTo>
                <a:lnTo>
                  <a:pt x="1083433" y="39412"/>
                </a:lnTo>
                <a:lnTo>
                  <a:pt x="1117518" y="37360"/>
                </a:lnTo>
                <a:lnTo>
                  <a:pt x="1161375" y="35050"/>
                </a:lnTo>
                <a:lnTo>
                  <a:pt x="1200906" y="28715"/>
                </a:lnTo>
                <a:lnTo>
                  <a:pt x="1244957" y="20905"/>
                </a:lnTo>
                <a:lnTo>
                  <a:pt x="1266224" y="17978"/>
                </a:lnTo>
                <a:lnTo>
                  <a:pt x="1275547" y="10181"/>
                </a:lnTo>
                <a:lnTo>
                  <a:pt x="1284511" y="9039"/>
                </a:lnTo>
                <a:lnTo>
                  <a:pt x="1293443" y="8939"/>
                </a:lnTo>
                <a:lnTo>
                  <a:pt x="1276945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RTInkShape-154">
            <a:extLst>
              <a:ext uri="{FF2B5EF4-FFF2-40B4-BE49-F238E27FC236}">
                <a16:creationId xmlns:a16="http://schemas.microsoft.com/office/drawing/2014/main" id="{7C71F713-0C30-422F-9568-AC08595E27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40078" y="4652367"/>
            <a:ext cx="1303735" cy="98227"/>
          </a:xfrm>
          <a:custGeom>
            <a:avLst/>
            <a:gdLst/>
            <a:ahLst/>
            <a:cxnLst/>
            <a:rect l="0" t="0" r="0" b="0"/>
            <a:pathLst>
              <a:path w="1303735" h="98227">
                <a:moveTo>
                  <a:pt x="8929" y="8929"/>
                </a:moveTo>
                <a:lnTo>
                  <a:pt x="8929" y="8929"/>
                </a:lnTo>
                <a:lnTo>
                  <a:pt x="368" y="8929"/>
                </a:lnTo>
                <a:lnTo>
                  <a:pt x="0" y="1"/>
                </a:lnTo>
                <a:lnTo>
                  <a:pt x="43354" y="0"/>
                </a:lnTo>
                <a:lnTo>
                  <a:pt x="46762" y="0"/>
                </a:lnTo>
                <a:lnTo>
                  <a:pt x="90771" y="15231"/>
                </a:lnTo>
                <a:lnTo>
                  <a:pt x="127952" y="26857"/>
                </a:lnTo>
                <a:lnTo>
                  <a:pt x="168481" y="38708"/>
                </a:lnTo>
                <a:lnTo>
                  <a:pt x="211286" y="50604"/>
                </a:lnTo>
                <a:lnTo>
                  <a:pt x="254725" y="62508"/>
                </a:lnTo>
                <a:lnTo>
                  <a:pt x="293425" y="71437"/>
                </a:lnTo>
                <a:lnTo>
                  <a:pt x="330026" y="77721"/>
                </a:lnTo>
                <a:lnTo>
                  <a:pt x="358069" y="82229"/>
                </a:lnTo>
                <a:lnTo>
                  <a:pt x="371470" y="86156"/>
                </a:lnTo>
                <a:lnTo>
                  <a:pt x="409547" y="88883"/>
                </a:lnTo>
                <a:lnTo>
                  <a:pt x="449276" y="96310"/>
                </a:lnTo>
                <a:lnTo>
                  <a:pt x="488891" y="97974"/>
                </a:lnTo>
                <a:lnTo>
                  <a:pt x="532669" y="98193"/>
                </a:lnTo>
                <a:lnTo>
                  <a:pt x="575598" y="98222"/>
                </a:lnTo>
                <a:lnTo>
                  <a:pt x="619296" y="98226"/>
                </a:lnTo>
                <a:lnTo>
                  <a:pt x="659361" y="98226"/>
                </a:lnTo>
                <a:lnTo>
                  <a:pt x="700972" y="98226"/>
                </a:lnTo>
                <a:lnTo>
                  <a:pt x="742437" y="95581"/>
                </a:lnTo>
                <a:lnTo>
                  <a:pt x="786615" y="90538"/>
                </a:lnTo>
                <a:lnTo>
                  <a:pt x="828605" y="89665"/>
                </a:lnTo>
                <a:lnTo>
                  <a:pt x="868826" y="83232"/>
                </a:lnTo>
                <a:lnTo>
                  <a:pt x="904446" y="81216"/>
                </a:lnTo>
                <a:lnTo>
                  <a:pt x="943706" y="77889"/>
                </a:lnTo>
                <a:lnTo>
                  <a:pt x="978778" y="73349"/>
                </a:lnTo>
                <a:lnTo>
                  <a:pt x="1015958" y="72004"/>
                </a:lnTo>
                <a:lnTo>
                  <a:pt x="1054094" y="68959"/>
                </a:lnTo>
                <a:lnTo>
                  <a:pt x="1085900" y="61773"/>
                </a:lnTo>
                <a:lnTo>
                  <a:pt x="1126870" y="55197"/>
                </a:lnTo>
                <a:lnTo>
                  <a:pt x="1165353" y="47761"/>
                </a:lnTo>
                <a:lnTo>
                  <a:pt x="1205683" y="42184"/>
                </a:lnTo>
                <a:lnTo>
                  <a:pt x="1224615" y="36995"/>
                </a:lnTo>
                <a:lnTo>
                  <a:pt x="1268582" y="30988"/>
                </a:lnTo>
                <a:lnTo>
                  <a:pt x="1303734" y="2678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ARTInkShape-155">
            <a:extLst>
              <a:ext uri="{FF2B5EF4-FFF2-40B4-BE49-F238E27FC236}">
                <a16:creationId xmlns:a16="http://schemas.microsoft.com/office/drawing/2014/main" id="{50E16C04-500C-49C5-834A-320A19BA3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2665" y="3389484"/>
            <a:ext cx="3991539" cy="2298728"/>
          </a:xfrm>
          <a:custGeom>
            <a:avLst/>
            <a:gdLst/>
            <a:ahLst/>
            <a:cxnLst/>
            <a:rect l="0" t="0" r="0" b="0"/>
            <a:pathLst>
              <a:path w="3991539" h="2298728">
                <a:moveTo>
                  <a:pt x="17827" y="905695"/>
                </a:moveTo>
                <a:lnTo>
                  <a:pt x="17827" y="905695"/>
                </a:lnTo>
                <a:lnTo>
                  <a:pt x="9007" y="905695"/>
                </a:lnTo>
                <a:lnTo>
                  <a:pt x="8930" y="900955"/>
                </a:lnTo>
                <a:lnTo>
                  <a:pt x="7927" y="899559"/>
                </a:lnTo>
                <a:lnTo>
                  <a:pt x="132" y="896814"/>
                </a:lnTo>
                <a:lnTo>
                  <a:pt x="77" y="896798"/>
                </a:lnTo>
                <a:lnTo>
                  <a:pt x="0" y="892035"/>
                </a:lnTo>
                <a:lnTo>
                  <a:pt x="15201" y="851483"/>
                </a:lnTo>
                <a:lnTo>
                  <a:pt x="32118" y="817854"/>
                </a:lnTo>
                <a:lnTo>
                  <a:pt x="54054" y="778542"/>
                </a:lnTo>
                <a:lnTo>
                  <a:pt x="74202" y="743777"/>
                </a:lnTo>
                <a:lnTo>
                  <a:pt x="100547" y="701842"/>
                </a:lnTo>
                <a:lnTo>
                  <a:pt x="124860" y="664896"/>
                </a:lnTo>
                <a:lnTo>
                  <a:pt x="148771" y="624195"/>
                </a:lnTo>
                <a:lnTo>
                  <a:pt x="171388" y="589675"/>
                </a:lnTo>
                <a:lnTo>
                  <a:pt x="199561" y="548592"/>
                </a:lnTo>
                <a:lnTo>
                  <a:pt x="224140" y="514909"/>
                </a:lnTo>
                <a:lnTo>
                  <a:pt x="259113" y="470617"/>
                </a:lnTo>
                <a:lnTo>
                  <a:pt x="294684" y="432911"/>
                </a:lnTo>
                <a:lnTo>
                  <a:pt x="336510" y="395808"/>
                </a:lnTo>
                <a:lnTo>
                  <a:pt x="377110" y="353936"/>
                </a:lnTo>
                <a:lnTo>
                  <a:pt x="418313" y="316708"/>
                </a:lnTo>
                <a:lnTo>
                  <a:pt x="462244" y="280691"/>
                </a:lnTo>
                <a:lnTo>
                  <a:pt x="497323" y="253850"/>
                </a:lnTo>
                <a:lnTo>
                  <a:pt x="531860" y="227046"/>
                </a:lnTo>
                <a:lnTo>
                  <a:pt x="573345" y="193967"/>
                </a:lnTo>
                <a:lnTo>
                  <a:pt x="607743" y="171599"/>
                </a:lnTo>
                <a:lnTo>
                  <a:pt x="645716" y="146121"/>
                </a:lnTo>
                <a:lnTo>
                  <a:pt x="685741" y="122365"/>
                </a:lnTo>
                <a:lnTo>
                  <a:pt x="725381" y="100113"/>
                </a:lnTo>
                <a:lnTo>
                  <a:pt x="765900" y="77314"/>
                </a:lnTo>
                <a:lnTo>
                  <a:pt x="805686" y="60637"/>
                </a:lnTo>
                <a:lnTo>
                  <a:pt x="843603" y="46766"/>
                </a:lnTo>
                <a:lnTo>
                  <a:pt x="887822" y="29042"/>
                </a:lnTo>
                <a:lnTo>
                  <a:pt x="922950" y="19104"/>
                </a:lnTo>
                <a:lnTo>
                  <a:pt x="958494" y="14616"/>
                </a:lnTo>
                <a:lnTo>
                  <a:pt x="1002900" y="5971"/>
                </a:lnTo>
                <a:lnTo>
                  <a:pt x="1036398" y="464"/>
                </a:lnTo>
                <a:lnTo>
                  <a:pt x="1071791" y="0"/>
                </a:lnTo>
                <a:lnTo>
                  <a:pt x="1105380" y="2110"/>
                </a:lnTo>
                <a:lnTo>
                  <a:pt x="1147595" y="4289"/>
                </a:lnTo>
                <a:lnTo>
                  <a:pt x="1189098" y="10778"/>
                </a:lnTo>
                <a:lnTo>
                  <a:pt x="1230793" y="21859"/>
                </a:lnTo>
                <a:lnTo>
                  <a:pt x="1250463" y="29684"/>
                </a:lnTo>
                <a:lnTo>
                  <a:pt x="1290136" y="56315"/>
                </a:lnTo>
                <a:lnTo>
                  <a:pt x="1330064" y="99275"/>
                </a:lnTo>
                <a:lnTo>
                  <a:pt x="1367895" y="141208"/>
                </a:lnTo>
                <a:lnTo>
                  <a:pt x="1391225" y="182848"/>
                </a:lnTo>
                <a:lnTo>
                  <a:pt x="1417301" y="220032"/>
                </a:lnTo>
                <a:lnTo>
                  <a:pt x="1435336" y="264003"/>
                </a:lnTo>
                <a:lnTo>
                  <a:pt x="1453580" y="305595"/>
                </a:lnTo>
                <a:lnTo>
                  <a:pt x="1467033" y="347508"/>
                </a:lnTo>
                <a:lnTo>
                  <a:pt x="1479244" y="387867"/>
                </a:lnTo>
                <a:lnTo>
                  <a:pt x="1491211" y="430382"/>
                </a:lnTo>
                <a:lnTo>
                  <a:pt x="1503129" y="472478"/>
                </a:lnTo>
                <a:lnTo>
                  <a:pt x="1512061" y="511980"/>
                </a:lnTo>
                <a:lnTo>
                  <a:pt x="1516250" y="550363"/>
                </a:lnTo>
                <a:lnTo>
                  <a:pt x="1522232" y="586871"/>
                </a:lnTo>
                <a:lnTo>
                  <a:pt x="1530289" y="622824"/>
                </a:lnTo>
                <a:lnTo>
                  <a:pt x="1538960" y="658612"/>
                </a:lnTo>
                <a:lnTo>
                  <a:pt x="1543072" y="699092"/>
                </a:lnTo>
                <a:lnTo>
                  <a:pt x="1544291" y="742505"/>
                </a:lnTo>
                <a:lnTo>
                  <a:pt x="1549392" y="782047"/>
                </a:lnTo>
                <a:lnTo>
                  <a:pt x="1552447" y="823639"/>
                </a:lnTo>
                <a:lnTo>
                  <a:pt x="1553352" y="862641"/>
                </a:lnTo>
                <a:lnTo>
                  <a:pt x="1553620" y="899333"/>
                </a:lnTo>
                <a:lnTo>
                  <a:pt x="1558440" y="935340"/>
                </a:lnTo>
                <a:lnTo>
                  <a:pt x="1561412" y="975885"/>
                </a:lnTo>
                <a:lnTo>
                  <a:pt x="1562107" y="1012628"/>
                </a:lnTo>
                <a:lnTo>
                  <a:pt x="1562416" y="1051447"/>
                </a:lnTo>
                <a:lnTo>
                  <a:pt x="1563582" y="1094623"/>
                </a:lnTo>
                <a:lnTo>
                  <a:pt x="1569716" y="1139027"/>
                </a:lnTo>
                <a:lnTo>
                  <a:pt x="1571037" y="1173929"/>
                </a:lnTo>
                <a:lnTo>
                  <a:pt x="1571428" y="1209407"/>
                </a:lnTo>
                <a:lnTo>
                  <a:pt x="1574190" y="1245053"/>
                </a:lnTo>
                <a:lnTo>
                  <a:pt x="1578646" y="1280751"/>
                </a:lnTo>
                <a:lnTo>
                  <a:pt x="1580152" y="1323629"/>
                </a:lnTo>
                <a:lnTo>
                  <a:pt x="1581441" y="1366899"/>
                </a:lnTo>
                <a:lnTo>
                  <a:pt x="1587576" y="1407783"/>
                </a:lnTo>
                <a:lnTo>
                  <a:pt x="1591542" y="1442077"/>
                </a:lnTo>
                <a:lnTo>
                  <a:pt x="1597031" y="1484480"/>
                </a:lnTo>
                <a:lnTo>
                  <a:pt x="1605244" y="1527656"/>
                </a:lnTo>
                <a:lnTo>
                  <a:pt x="1613775" y="1565877"/>
                </a:lnTo>
                <a:lnTo>
                  <a:pt x="1620494" y="1602089"/>
                </a:lnTo>
                <a:lnTo>
                  <a:pt x="1631376" y="1637906"/>
                </a:lnTo>
                <a:lnTo>
                  <a:pt x="1643080" y="1676290"/>
                </a:lnTo>
                <a:lnTo>
                  <a:pt x="1649998" y="1696651"/>
                </a:lnTo>
                <a:lnTo>
                  <a:pt x="1671558" y="1737029"/>
                </a:lnTo>
                <a:lnTo>
                  <a:pt x="1690162" y="1778274"/>
                </a:lnTo>
                <a:lnTo>
                  <a:pt x="1717771" y="1817366"/>
                </a:lnTo>
                <a:lnTo>
                  <a:pt x="1747253" y="1856542"/>
                </a:lnTo>
                <a:lnTo>
                  <a:pt x="1782933" y="1898510"/>
                </a:lnTo>
                <a:lnTo>
                  <a:pt x="1826336" y="1942922"/>
                </a:lnTo>
                <a:lnTo>
                  <a:pt x="1866893" y="1976657"/>
                </a:lnTo>
                <a:lnTo>
                  <a:pt x="1911003" y="2006944"/>
                </a:lnTo>
                <a:lnTo>
                  <a:pt x="1955580" y="2036779"/>
                </a:lnTo>
                <a:lnTo>
                  <a:pt x="2000219" y="2066554"/>
                </a:lnTo>
                <a:lnTo>
                  <a:pt x="2040677" y="2090368"/>
                </a:lnTo>
                <a:lnTo>
                  <a:pt x="2079757" y="2108043"/>
                </a:lnTo>
                <a:lnTo>
                  <a:pt x="2118786" y="2129614"/>
                </a:lnTo>
                <a:lnTo>
                  <a:pt x="2152758" y="2144439"/>
                </a:lnTo>
                <a:lnTo>
                  <a:pt x="2187959" y="2157762"/>
                </a:lnTo>
                <a:lnTo>
                  <a:pt x="2223524" y="2171631"/>
                </a:lnTo>
                <a:lnTo>
                  <a:pt x="2259198" y="2184670"/>
                </a:lnTo>
                <a:lnTo>
                  <a:pt x="2294903" y="2198456"/>
                </a:lnTo>
                <a:lnTo>
                  <a:pt x="2330618" y="2208824"/>
                </a:lnTo>
                <a:lnTo>
                  <a:pt x="2366335" y="2220826"/>
                </a:lnTo>
                <a:lnTo>
                  <a:pt x="2402053" y="2234303"/>
                </a:lnTo>
                <a:lnTo>
                  <a:pt x="2440418" y="2244581"/>
                </a:lnTo>
                <a:lnTo>
                  <a:pt x="2483205" y="2253911"/>
                </a:lnTo>
                <a:lnTo>
                  <a:pt x="2524655" y="2262957"/>
                </a:lnTo>
                <a:lnTo>
                  <a:pt x="2564719" y="2271922"/>
                </a:lnTo>
                <a:lnTo>
                  <a:pt x="2608008" y="2280863"/>
                </a:lnTo>
                <a:lnTo>
                  <a:pt x="2652254" y="2287150"/>
                </a:lnTo>
                <a:lnTo>
                  <a:pt x="2696783" y="2291658"/>
                </a:lnTo>
                <a:lnTo>
                  <a:pt x="2741397" y="2296632"/>
                </a:lnTo>
                <a:lnTo>
                  <a:pt x="2786035" y="2298106"/>
                </a:lnTo>
                <a:lnTo>
                  <a:pt x="2830680" y="2298543"/>
                </a:lnTo>
                <a:lnTo>
                  <a:pt x="2861437" y="2298645"/>
                </a:lnTo>
                <a:lnTo>
                  <a:pt x="2894950" y="2298691"/>
                </a:lnTo>
                <a:lnTo>
                  <a:pt x="2927043" y="2298710"/>
                </a:lnTo>
                <a:lnTo>
                  <a:pt x="2970356" y="2298722"/>
                </a:lnTo>
                <a:lnTo>
                  <a:pt x="3010970" y="2298726"/>
                </a:lnTo>
                <a:lnTo>
                  <a:pt x="3054424" y="2298727"/>
                </a:lnTo>
                <a:lnTo>
                  <a:pt x="3096073" y="2296081"/>
                </a:lnTo>
                <a:lnTo>
                  <a:pt x="3136195" y="2291659"/>
                </a:lnTo>
                <a:lnTo>
                  <a:pt x="3176855" y="2290348"/>
                </a:lnTo>
                <a:lnTo>
                  <a:pt x="3214038" y="2289960"/>
                </a:lnTo>
                <a:lnTo>
                  <a:pt x="3250191" y="2287199"/>
                </a:lnTo>
                <a:lnTo>
                  <a:pt x="3286039" y="2280097"/>
                </a:lnTo>
                <a:lnTo>
                  <a:pt x="3321796" y="2271710"/>
                </a:lnTo>
                <a:lnTo>
                  <a:pt x="3357526" y="2260294"/>
                </a:lnTo>
                <a:lnTo>
                  <a:pt x="3393248" y="2244345"/>
                </a:lnTo>
                <a:lnTo>
                  <a:pt x="3431613" y="2227051"/>
                </a:lnTo>
                <a:lnTo>
                  <a:pt x="3471754" y="2209359"/>
                </a:lnTo>
                <a:lnTo>
                  <a:pt x="3508783" y="2191550"/>
                </a:lnTo>
                <a:lnTo>
                  <a:pt x="3544890" y="2171059"/>
                </a:lnTo>
                <a:lnTo>
                  <a:pt x="3587906" y="2142209"/>
                </a:lnTo>
                <a:lnTo>
                  <a:pt x="3631203" y="2110272"/>
                </a:lnTo>
                <a:lnTo>
                  <a:pt x="3672094" y="2075301"/>
                </a:lnTo>
                <a:lnTo>
                  <a:pt x="3713354" y="2039730"/>
                </a:lnTo>
                <a:lnTo>
                  <a:pt x="3750166" y="2003048"/>
                </a:lnTo>
                <a:lnTo>
                  <a:pt x="3786101" y="1961259"/>
                </a:lnTo>
                <a:lnTo>
                  <a:pt x="3821864" y="1919307"/>
                </a:lnTo>
                <a:lnTo>
                  <a:pt x="3848660" y="1884571"/>
                </a:lnTo>
                <a:lnTo>
                  <a:pt x="3877252" y="1843415"/>
                </a:lnTo>
                <a:lnTo>
                  <a:pt x="3895939" y="1809718"/>
                </a:lnTo>
                <a:lnTo>
                  <a:pt x="3920031" y="1765423"/>
                </a:lnTo>
                <a:lnTo>
                  <a:pt x="3939159" y="1727716"/>
                </a:lnTo>
                <a:lnTo>
                  <a:pt x="3952491" y="1685468"/>
                </a:lnTo>
                <a:lnTo>
                  <a:pt x="3962033" y="1647430"/>
                </a:lnTo>
                <a:lnTo>
                  <a:pt x="3968952" y="1611253"/>
                </a:lnTo>
                <a:lnTo>
                  <a:pt x="3977018" y="1570164"/>
                </a:lnTo>
                <a:lnTo>
                  <a:pt x="3980952" y="1534507"/>
                </a:lnTo>
                <a:lnTo>
                  <a:pt x="3988418" y="1495792"/>
                </a:lnTo>
                <a:lnTo>
                  <a:pt x="3991538" y="1459336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14:cNvPr>
              <p14:cNvContentPartPr/>
              <p14:nvPr/>
            </p14:nvContentPartPr>
            <p14:xfrm>
              <a:off x="2222652" y="33730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3652" y="3364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73901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40961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850300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608" y="-13048"/>
            <a:ext cx="3899392" cy="15301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54CF-B63C-335F-4B3D-C1CD72A8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3 w. Negative Cycle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FB2A-DEB7-4FA5-FD3D-5A0201D7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0B32B-592F-358F-FC0C-C5D38582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8" y="1850571"/>
            <a:ext cx="8551184" cy="42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9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Step 1: Initialize a distance array </a:t>
                </a:r>
                <a:r>
                  <a:rPr lang="en-GB" dirty="0" err="1"/>
                  <a:t>Dist</a:t>
                </a:r>
                <a:r>
                  <a:rPr lang="en-GB" dirty="0"/>
                  <a:t>[] to store the shortest distance for each vertex from the source vertex. Initially distance of source will be 0 and Distance of other vertices will be INFINITY.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  <a:blipFill>
                <a:blip r:embed="rId2"/>
                <a:stretch>
                  <a:fillRect l="-963" t="-2083" r="-7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B4A20F-07D1-3AEF-DE0D-D70D143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2612571"/>
            <a:ext cx="8120743" cy="4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4883-2F64-958C-B457-88B7036A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4"/>
            <a:ext cx="8229600" cy="2588306"/>
          </a:xfrm>
        </p:spPr>
        <p:txBody>
          <a:bodyPr>
            <a:normAutofit/>
          </a:bodyPr>
          <a:lstStyle/>
          <a:p>
            <a:r>
              <a:rPr lang="en-GB" dirty="0"/>
              <a:t>Step 2: Start relaxing the edges, during 1</a:t>
            </a:r>
            <a:r>
              <a:rPr lang="en-GB" baseline="30000" dirty="0"/>
              <a:t>st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0+5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5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25B3F-8DA4-D367-3B96-78949BD2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653619"/>
            <a:ext cx="8016876" cy="40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62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11601-CF2B-0FE0-AA2E-323BAEF8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7"/>
            <a:ext cx="8229600" cy="2740705"/>
          </a:xfrm>
        </p:spPr>
        <p:txBody>
          <a:bodyPr>
            <a:normAutofit/>
          </a:bodyPr>
          <a:lstStyle/>
          <a:p>
            <a:r>
              <a:rPr lang="en-GB" dirty="0"/>
              <a:t>Step 3: During 2</a:t>
            </a:r>
            <a:r>
              <a:rPr lang="en-GB" baseline="30000" dirty="0"/>
              <a:t>nd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5+1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6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F35B-48A4-7735-3585-130322A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901044"/>
            <a:ext cx="7739743" cy="38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7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F6B2-7101-56B5-53C5-F980BB3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2468563"/>
          </a:xfrm>
        </p:spPr>
        <p:txBody>
          <a:bodyPr>
            <a:normAutofit/>
          </a:bodyPr>
          <a:lstStyle/>
          <a:p>
            <a:r>
              <a:rPr lang="en-GB" dirty="0"/>
              <a:t>Step 4: During 3</a:t>
            </a:r>
            <a:r>
              <a:rPr lang="en-GB" baseline="30000" dirty="0"/>
              <a:t>rd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7+2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6+1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7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5A70-A79E-938B-0A40-AA4E86A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" y="2743201"/>
            <a:ext cx="7983425" cy="39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2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09F5-0125-6205-ED2D-ACA245D6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058"/>
            <a:ext cx="8229600" cy="2775857"/>
          </a:xfrm>
        </p:spPr>
        <p:txBody>
          <a:bodyPr>
            <a:normAutofit/>
          </a:bodyPr>
          <a:lstStyle/>
          <a:p>
            <a:r>
              <a:rPr lang="en-GB" dirty="0"/>
              <a:t>Step 5: During 4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7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7-1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9-3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D7BD0-6765-FDC7-3266-7193E3FF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8" y="2830286"/>
            <a:ext cx="7685312" cy="3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5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8C11-8354-91B7-DE3C-C371E129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16"/>
            <a:ext cx="8229600" cy="3069770"/>
          </a:xfrm>
        </p:spPr>
        <p:txBody>
          <a:bodyPr>
            <a:normAutofit fontScale="92500"/>
          </a:bodyPr>
          <a:lstStyle/>
          <a:p>
            <a:r>
              <a:rPr lang="en-GB" dirty="0"/>
              <a:t>Step 6: During 5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9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6+2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6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6-1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5</a:t>
            </a:r>
          </a:p>
          <a:p>
            <a:r>
              <a:rPr lang="en-GB" dirty="0"/>
              <a:t>Since the graph h 6 vertices, So during the 5th relaxation the shortest distance for all the vertices should have been calculated.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70B5-35B4-DB16-BEDB-024F11B3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982684"/>
            <a:ext cx="74675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3257B-9AF6-F432-DC8C-CB88DB77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298019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Step 7: Now the final relaxation i.e. the 6th relaxation should indicate the presence of negative cycle if there is any changes in the distance array of 5th relaxation.</a:t>
            </a:r>
          </a:p>
          <a:p>
            <a:r>
              <a:rPr lang="en-GB" dirty="0"/>
              <a:t>During the 6th relaxation, following changes can be seen: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6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8-3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8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</a:t>
            </a:r>
          </a:p>
          <a:p>
            <a:r>
              <a:rPr lang="en-GB" dirty="0"/>
              <a:t>Since, we observer changes in the Distance array. Hence ,we can conclude the presence of a negative cycle in the graph (D-&gt;F-&gt;E).</a:t>
            </a:r>
          </a:p>
          <a:p>
            <a:endParaRPr lang="en-GB" dirty="0"/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18E4-86B3-7D49-85A8-C45BF78B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2977243"/>
            <a:ext cx="7565571" cy="37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8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node.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pPr lvl="1"/>
            <a:r>
              <a:rPr lang="en-GB" dirty="0"/>
              <a:t>Time complexity of O(V^2) for a dense graph and O(E log V) for a sparse graph.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times, where V is the number of vertices.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pPr lvl="1"/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Dijkstra's algorithm is faster and more efficient for graphs with non-negative weights, the Bellman-Ford Algorithm Example 1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3139-703A-9134-6082-D1F7620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451-D95E-F00B-CE40-E844B850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algorithm can be used to efficiently calculate single source shortest paths in a Directed Acyclic Graph?</a:t>
            </a:r>
          </a:p>
          <a:p>
            <a:pPr lvl="1"/>
            <a:r>
              <a:rPr lang="en-GB" dirty="0"/>
              <a:t>Dijkstra</a:t>
            </a:r>
          </a:p>
          <a:p>
            <a:pPr lvl="1"/>
            <a:r>
              <a:rPr lang="en-GB" dirty="0"/>
              <a:t>Bellman-Ford</a:t>
            </a:r>
          </a:p>
          <a:p>
            <a:pPr lvl="1"/>
            <a:r>
              <a:rPr lang="en-GB" dirty="0"/>
              <a:t>Topological Sort</a:t>
            </a:r>
          </a:p>
          <a:p>
            <a:pPr lvl="1"/>
            <a:r>
              <a:rPr lang="en-GB" dirty="0"/>
              <a:t>Strongly Connected Component</a:t>
            </a:r>
          </a:p>
          <a:p>
            <a:r>
              <a:rPr lang="en-GB" dirty="0"/>
              <a:t>ANS: Topological Sort</a:t>
            </a:r>
          </a:p>
          <a:p>
            <a:r>
              <a:rPr lang="en-GB" dirty="0"/>
              <a:t>Using Topological Sort, we can find single source shortest paths in O(V+E) time which is the most efficient algorithm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1239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5267-B925-7FA8-B7C7-D89B2671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72E-9FC7-ADB7-CA6C-BA76E03D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Match the following    </a:t>
            </a:r>
          </a:p>
          <a:p>
            <a:pPr lvl="1"/>
            <a:r>
              <a:rPr lang="en-GB" dirty="0"/>
              <a:t>Group A</a:t>
            </a:r>
          </a:p>
          <a:p>
            <a:pPr lvl="1"/>
            <a:r>
              <a:rPr lang="en-GB" dirty="0"/>
              <a:t>a) Dijkstra's single shortest path algo</a:t>
            </a:r>
          </a:p>
          <a:p>
            <a:pPr lvl="1"/>
            <a:r>
              <a:rPr lang="en-GB" dirty="0"/>
              <a:t>b) Bellmen Ford's single shortest path algo</a:t>
            </a:r>
          </a:p>
          <a:p>
            <a:pPr lvl="1"/>
            <a:r>
              <a:rPr lang="en-GB" dirty="0"/>
              <a:t>c) Floyd </a:t>
            </a:r>
            <a:r>
              <a:rPr lang="en-GB" dirty="0" err="1"/>
              <a:t>Warshall's</a:t>
            </a:r>
            <a:r>
              <a:rPr lang="en-GB" dirty="0"/>
              <a:t> all pair shortest path algo</a:t>
            </a:r>
          </a:p>
          <a:p>
            <a:pPr lvl="1"/>
            <a:r>
              <a:rPr lang="en-GB" dirty="0"/>
              <a:t>Group B</a:t>
            </a:r>
          </a:p>
          <a:p>
            <a:pPr lvl="1"/>
            <a:r>
              <a:rPr lang="en-GB" dirty="0"/>
              <a:t>p) Dynamic Programming</a:t>
            </a:r>
          </a:p>
          <a:p>
            <a:pPr lvl="1"/>
            <a:r>
              <a:rPr lang="en-GB" dirty="0"/>
              <a:t>q) Backtracking</a:t>
            </a:r>
          </a:p>
          <a:p>
            <a:pPr lvl="1"/>
            <a:r>
              <a:rPr lang="en-GB" dirty="0"/>
              <a:t>r) Greedy Algorithm</a:t>
            </a:r>
          </a:p>
          <a:p>
            <a:r>
              <a:rPr lang="en-GB" dirty="0"/>
              <a:t>Dijkstra is a greedy algorithm where we pick the minimum distant vertex from not yet finalized vertices. Bellman Ford and Floyd </a:t>
            </a:r>
            <a:r>
              <a:rPr lang="en-GB" dirty="0" err="1"/>
              <a:t>Warshall</a:t>
            </a:r>
            <a:r>
              <a:rPr lang="en-GB" dirty="0"/>
              <a:t> both are Dynamic Programming algorithms where we build the shortest paths in bottom up manner.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713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/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/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/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/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9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41198</TotalTime>
  <Words>6178</Words>
  <Application>Microsoft Office PowerPoint</Application>
  <PresentationFormat>On-screen Show (4:3)</PresentationFormat>
  <Paragraphs>1373</Paragraphs>
  <Slides>60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Generic Shortest-paths Algorithm</vt:lpstr>
      <vt:lpstr>Dijkstra's Algorithm</vt:lpstr>
      <vt:lpstr>Dijkstra’s Algorithm: Correctness Proof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End of Algorithm</vt:lpstr>
      <vt:lpstr>Getting the Shortest Path from A to C</vt:lpstr>
      <vt:lpstr>Dijkstra’s Algorithm Example 2</vt:lpstr>
      <vt:lpstr>Dijkstra’s Algorithm Example 3</vt:lpstr>
      <vt:lpstr>Initialize</vt:lpstr>
      <vt:lpstr>Visit Node A </vt:lpstr>
      <vt:lpstr>Visit Node C </vt:lpstr>
      <vt:lpstr>Visit Node B </vt:lpstr>
      <vt:lpstr>Visit Node E </vt:lpstr>
      <vt:lpstr>Visit Node D 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Bellman-Ford Algorithm Example 3 w. Negative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 vs. Bellman-Ford Algorithm</vt:lpstr>
      <vt:lpstr>Quiz</vt:lpstr>
      <vt:lpstr>Quiz</vt:lpstr>
      <vt:lpstr>Quiz 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1196</cp:revision>
  <cp:lastPrinted>2024-11-04T21:27:29Z</cp:lastPrinted>
  <dcterms:created xsi:type="dcterms:W3CDTF">2018-08-13T22:58:39Z</dcterms:created>
  <dcterms:modified xsi:type="dcterms:W3CDTF">2024-11-06T21:00:01Z</dcterms:modified>
</cp:coreProperties>
</file>